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1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75" r:id="rId2"/>
    <p:sldMasterId id="2147483688" r:id="rId3"/>
    <p:sldMasterId id="2147483703" r:id="rId4"/>
    <p:sldMasterId id="2147483994" r:id="rId5"/>
    <p:sldMasterId id="2147483996" r:id="rId6"/>
    <p:sldMasterId id="2147484000" r:id="rId7"/>
    <p:sldMasterId id="2147484002" r:id="rId8"/>
    <p:sldMasterId id="2147484004" r:id="rId9"/>
    <p:sldMasterId id="2147484007" r:id="rId10"/>
    <p:sldMasterId id="2147484019" r:id="rId11"/>
    <p:sldMasterId id="2147484021" r:id="rId12"/>
    <p:sldMasterId id="2147484024" r:id="rId13"/>
    <p:sldMasterId id="2147484025" r:id="rId14"/>
    <p:sldMasterId id="2147484034" r:id="rId15"/>
    <p:sldMasterId id="2147484036" r:id="rId16"/>
    <p:sldMasterId id="2147484038" r:id="rId17"/>
    <p:sldMasterId id="2147484040" r:id="rId18"/>
    <p:sldMasterId id="2147484042" r:id="rId19"/>
    <p:sldMasterId id="2147484064" r:id="rId20"/>
    <p:sldMasterId id="2147484093" r:id="rId21"/>
    <p:sldMasterId id="2147484096" r:id="rId22"/>
    <p:sldMasterId id="2147484098" r:id="rId23"/>
    <p:sldMasterId id="2147484099" r:id="rId24"/>
    <p:sldMasterId id="2147484101" r:id="rId25"/>
    <p:sldMasterId id="2147484103" r:id="rId26"/>
    <p:sldMasterId id="2147484108" r:id="rId27"/>
    <p:sldMasterId id="2147484114" r:id="rId28"/>
    <p:sldMasterId id="2147484115" r:id="rId29"/>
    <p:sldMasterId id="2147484119" r:id="rId30"/>
    <p:sldMasterId id="2147484135" r:id="rId31"/>
    <p:sldMasterId id="2147484144" r:id="rId32"/>
    <p:sldMasterId id="2147484149" r:id="rId33"/>
    <p:sldMasterId id="2147484152" r:id="rId34"/>
    <p:sldMasterId id="2147484174" r:id="rId35"/>
    <p:sldMasterId id="2147484177" r:id="rId36"/>
    <p:sldMasterId id="2147484182" r:id="rId37"/>
    <p:sldMasterId id="2147484188" r:id="rId38"/>
    <p:sldMasterId id="2147484189" r:id="rId39"/>
    <p:sldMasterId id="2147484194" r:id="rId40"/>
    <p:sldMasterId id="2147484200" r:id="rId41"/>
  </p:sldMasterIdLst>
  <p:notesMasterIdLst>
    <p:notesMasterId r:id="rId49"/>
  </p:notesMasterIdLst>
  <p:handoutMasterIdLst>
    <p:handoutMasterId r:id="rId50"/>
  </p:handoutMasterIdLst>
  <p:sldIdLst>
    <p:sldId id="525" r:id="rId42"/>
    <p:sldId id="564" r:id="rId43"/>
    <p:sldId id="565" r:id="rId44"/>
    <p:sldId id="566" r:id="rId45"/>
    <p:sldId id="567" r:id="rId46"/>
    <p:sldId id="568" r:id="rId47"/>
    <p:sldId id="569" r:id="rId4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003B49"/>
    <a:srgbClr val="000000"/>
    <a:srgbClr val="005F83"/>
    <a:srgbClr val="0A0AA6"/>
    <a:srgbClr val="B2B4B2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1" autoAdjust="0"/>
    <p:restoredTop sz="94586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020" y="96"/>
      </p:cViewPr>
      <p:guideLst>
        <p:guide orient="horz" pos="2109"/>
        <p:guide pos="3448"/>
      </p:guideLst>
    </p:cSldViewPr>
  </p:slideViewPr>
  <p:outlineViewPr>
    <p:cViewPr>
      <p:scale>
        <a:sx n="33" d="100"/>
        <a:sy n="33" d="100"/>
      </p:scale>
      <p:origin x="0" y="-223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456"/>
    </p:cViewPr>
  </p:sorterViewPr>
  <p:notesViewPr>
    <p:cSldViewPr snapToGrid="0" snapToObjects="1">
      <p:cViewPr varScale="1">
        <p:scale>
          <a:sx n="82" d="100"/>
          <a:sy n="82" d="100"/>
        </p:scale>
        <p:origin x="38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7AD45B-D55B-416C-938F-6E117D78AE1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A66E6F-1E71-40F1-A2D2-2FDF91F1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564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8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2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167402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36167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225659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74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65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7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7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93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2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20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2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</p:spTree>
    <p:extLst>
      <p:ext uri="{BB962C8B-B14F-4D97-AF65-F5344CB8AC3E}">
        <p14:creationId xmlns:p14="http://schemas.microsoft.com/office/powerpoint/2010/main" val="1118811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0937" y="6380018"/>
            <a:ext cx="61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A2D7FC-9282-4CC6-93C1-5989D47CF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04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2539910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1503685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</p:spTree>
    <p:extLst>
      <p:ext uri="{BB962C8B-B14F-4D97-AF65-F5344CB8AC3E}">
        <p14:creationId xmlns:p14="http://schemas.microsoft.com/office/powerpoint/2010/main" val="134802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0937" y="6380018"/>
            <a:ext cx="61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A2D7FC-9282-4CC6-93C1-5989D47CF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39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1600035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462696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</p:spTree>
    <p:extLst>
      <p:ext uri="{BB962C8B-B14F-4D97-AF65-F5344CB8AC3E}">
        <p14:creationId xmlns:p14="http://schemas.microsoft.com/office/powerpoint/2010/main" val="3402334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0937" y="6380018"/>
            <a:ext cx="61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A2D7FC-9282-4CC6-93C1-5989D47CF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9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2874977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522057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833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</p:spTree>
    <p:extLst>
      <p:ext uri="{BB962C8B-B14F-4D97-AF65-F5344CB8AC3E}">
        <p14:creationId xmlns:p14="http://schemas.microsoft.com/office/powerpoint/2010/main" val="1623640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388592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2058441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370920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1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2.xml"/><Relationship Id="rId4" Type="http://schemas.openxmlformats.org/officeDocument/2006/relationships/slideLayout" Target="../slideLayouts/slideLayout16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jp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jpg"/><Relationship Id="rId5" Type="http://schemas.openxmlformats.org/officeDocument/2006/relationships/theme" Target="../theme/theme37.xml"/><Relationship Id="rId4" Type="http://schemas.openxmlformats.org/officeDocument/2006/relationships/slideLayout" Target="../slideLayouts/slideLayout32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0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.jpg"/><Relationship Id="rId5" Type="http://schemas.openxmlformats.org/officeDocument/2006/relationships/theme" Target="../theme/theme41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273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3680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95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15" y="5693839"/>
            <a:ext cx="891610" cy="72443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97425"/>
            <a:ext cx="5681128" cy="1943101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0" y="597425"/>
            <a:ext cx="5676900" cy="1943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92" y="5321300"/>
            <a:ext cx="812800" cy="153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72950" y="23836"/>
            <a:ext cx="66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3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830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26 April 2018</a:t>
            </a:r>
          </a:p>
        </p:txBody>
      </p:sp>
    </p:spTree>
    <p:extLst>
      <p:ext uri="{BB962C8B-B14F-4D97-AF65-F5344CB8AC3E}">
        <p14:creationId xmlns:p14="http://schemas.microsoft.com/office/powerpoint/2010/main" val="26951933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26 April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93B6C-ED48-4C63-A14D-569669A9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285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26 April 2018</a:t>
            </a:r>
          </a:p>
        </p:txBody>
      </p:sp>
    </p:spTree>
    <p:extLst>
      <p:ext uri="{BB962C8B-B14F-4D97-AF65-F5344CB8AC3E}">
        <p14:creationId xmlns:p14="http://schemas.microsoft.com/office/powerpoint/2010/main" val="3174577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26 April 2018</a:t>
            </a:r>
          </a:p>
        </p:txBody>
      </p:sp>
    </p:spTree>
    <p:extLst>
      <p:ext uri="{BB962C8B-B14F-4D97-AF65-F5344CB8AC3E}">
        <p14:creationId xmlns:p14="http://schemas.microsoft.com/office/powerpoint/2010/main" val="27396827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26 April 2018</a:t>
            </a:r>
          </a:p>
        </p:txBody>
      </p:sp>
    </p:spTree>
    <p:extLst>
      <p:ext uri="{BB962C8B-B14F-4D97-AF65-F5344CB8AC3E}">
        <p14:creationId xmlns:p14="http://schemas.microsoft.com/office/powerpoint/2010/main" val="3411709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D6F8-D88F-4B74-9A9E-4209C7A7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70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Campus Curricula Committee Report</a:t>
            </a:r>
          </a:p>
          <a:p>
            <a:pPr algn="ctr"/>
            <a:r>
              <a:rPr lang="en-US" dirty="0"/>
              <a:t>14 June 2018</a:t>
            </a:r>
          </a:p>
        </p:txBody>
      </p:sp>
    </p:spTree>
    <p:extLst>
      <p:ext uri="{BB962C8B-B14F-4D97-AF65-F5344CB8AC3E}">
        <p14:creationId xmlns:p14="http://schemas.microsoft.com/office/powerpoint/2010/main" val="35181131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65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13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527838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854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5468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4148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9794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21 February 2019</a:t>
            </a:r>
          </a:p>
        </p:txBody>
      </p:sp>
    </p:spTree>
    <p:extLst>
      <p:ext uri="{BB962C8B-B14F-4D97-AF65-F5344CB8AC3E}">
        <p14:creationId xmlns:p14="http://schemas.microsoft.com/office/powerpoint/2010/main" val="23065776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25 April 2019</a:t>
            </a:r>
          </a:p>
        </p:txBody>
      </p:sp>
    </p:spTree>
    <p:extLst>
      <p:ext uri="{BB962C8B-B14F-4D97-AF65-F5344CB8AC3E}">
        <p14:creationId xmlns:p14="http://schemas.microsoft.com/office/powerpoint/2010/main" val="6918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46E3-25E9-406E-AC78-269C4801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83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11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6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26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1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63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340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Campus Curricula Committee Report</a:t>
            </a:r>
          </a:p>
          <a:p>
            <a:pPr algn="ctr"/>
            <a:r>
              <a:rPr lang="en-US" dirty="0"/>
              <a:t>10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03473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Campus Curricula Committee Report</a:t>
            </a:r>
          </a:p>
          <a:p>
            <a:pPr algn="ctr"/>
            <a:r>
              <a:rPr lang="en-US" dirty="0"/>
              <a:t>22 October 2020</a:t>
            </a:r>
          </a:p>
        </p:txBody>
      </p:sp>
    </p:spTree>
    <p:extLst>
      <p:ext uri="{BB962C8B-B14F-4D97-AF65-F5344CB8AC3E}">
        <p14:creationId xmlns:p14="http://schemas.microsoft.com/office/powerpoint/2010/main" val="74330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15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285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958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Campus Curricula Committee Report</a:t>
            </a:r>
          </a:p>
          <a:p>
            <a:pPr algn="ctr"/>
            <a:r>
              <a:rPr lang="en-US" dirty="0"/>
              <a:t>10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5215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22 March 2018</a:t>
            </a:r>
          </a:p>
        </p:txBody>
      </p:sp>
    </p:spTree>
    <p:extLst>
      <p:ext uri="{BB962C8B-B14F-4D97-AF65-F5344CB8AC3E}">
        <p14:creationId xmlns:p14="http://schemas.microsoft.com/office/powerpoint/2010/main" val="392745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22 March 2018</a:t>
            </a:r>
          </a:p>
        </p:txBody>
      </p:sp>
    </p:spTree>
    <p:extLst>
      <p:ext uri="{BB962C8B-B14F-4D97-AF65-F5344CB8AC3E}">
        <p14:creationId xmlns:p14="http://schemas.microsoft.com/office/powerpoint/2010/main" val="10806582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22 March 2018</a:t>
            </a:r>
          </a:p>
        </p:txBody>
      </p:sp>
    </p:spTree>
    <p:extLst>
      <p:ext uri="{BB962C8B-B14F-4D97-AF65-F5344CB8AC3E}">
        <p14:creationId xmlns:p14="http://schemas.microsoft.com/office/powerpoint/2010/main" val="20566690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22 March 2018</a:t>
            </a:r>
          </a:p>
        </p:txBody>
      </p:sp>
    </p:spTree>
    <p:extLst>
      <p:ext uri="{BB962C8B-B14F-4D97-AF65-F5344CB8AC3E}">
        <p14:creationId xmlns:p14="http://schemas.microsoft.com/office/powerpoint/2010/main" val="387108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>
                <a:solidFill>
                  <a:srgbClr val="003B49"/>
                </a:solidFill>
              </a:rPr>
              <a:t>22 March 2018</a:t>
            </a:r>
          </a:p>
        </p:txBody>
      </p:sp>
    </p:spTree>
    <p:extLst>
      <p:ext uri="{BB962C8B-B14F-4D97-AF65-F5344CB8AC3E}">
        <p14:creationId xmlns:p14="http://schemas.microsoft.com/office/powerpoint/2010/main" val="3149793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6314" y="2653393"/>
            <a:ext cx="8514806" cy="3943350"/>
          </a:xfrm>
        </p:spPr>
        <p:txBody>
          <a:bodyPr/>
          <a:lstStyle/>
          <a:p>
            <a:pPr marL="0" indent="0" defTabSz="685800">
              <a:buNone/>
            </a:pPr>
            <a:r>
              <a:rPr lang="en-US" sz="3600" dirty="0">
                <a:latin typeface="Orgon Slab" panose="02000503000000020004" pitchFamily="50" charset="0"/>
              </a:rPr>
              <a:t>VI. 	Reports of Standing Committees</a:t>
            </a:r>
          </a:p>
          <a:p>
            <a:pPr marL="0" indent="0" defTabSz="68580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rgbClr val="003B49"/>
                </a:solidFill>
              </a:rPr>
              <a:t>B</a:t>
            </a: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.	Curricula</a:t>
            </a:r>
          </a:p>
          <a:p>
            <a:pPr marL="0" indent="0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	S. Raper</a:t>
            </a:r>
          </a:p>
          <a:p>
            <a:pPr marL="0" indent="0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	</a:t>
            </a:r>
          </a:p>
          <a:p>
            <a:pPr marL="0" indent="0" defTabSz="685800">
              <a:buNone/>
            </a:pPr>
            <a:r>
              <a:rPr lang="en-US" sz="3600" b="1" dirty="0">
                <a:latin typeface="Orgon Slab" panose="02000503000000020004" pitchFamily="50" charset="0"/>
              </a:rPr>
              <a:t>	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7898" y="1921865"/>
            <a:ext cx="8184662" cy="473672"/>
          </a:xfrm>
        </p:spPr>
        <p:txBody>
          <a:bodyPr>
            <a:noAutofit/>
          </a:bodyPr>
          <a:lstStyle/>
          <a:p>
            <a:pPr marL="6350" indent="-6350" defTabSz="685800"/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5676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7825"/>
            <a:ext cx="8534400" cy="5257800"/>
          </a:xfrm>
        </p:spPr>
        <p:txBody>
          <a:bodyPr/>
          <a:lstStyle/>
          <a:p>
            <a:r>
              <a:rPr lang="en-US" dirty="0"/>
              <a:t>CCC Meetings</a:t>
            </a:r>
          </a:p>
          <a:p>
            <a:pPr lvl="1"/>
            <a:r>
              <a:rPr lang="en-US" dirty="0"/>
              <a:t>28 October</a:t>
            </a:r>
          </a:p>
          <a:p>
            <a:pPr lvl="1"/>
            <a:r>
              <a:rPr lang="en-US" dirty="0"/>
              <a:t>   16 December (upcoming)</a:t>
            </a:r>
          </a:p>
          <a:p>
            <a:r>
              <a:rPr lang="en-US" dirty="0"/>
              <a:t>Total Committee Activity</a:t>
            </a:r>
          </a:p>
          <a:p>
            <a:pPr lvl="1"/>
            <a:r>
              <a:rPr lang="en-US" dirty="0"/>
              <a:t>1 Program Change Form (PC forms)</a:t>
            </a:r>
          </a:p>
          <a:p>
            <a:pPr lvl="1"/>
            <a:r>
              <a:rPr lang="en-US" dirty="0"/>
              <a:t>4 Course Change requests (CC forms)</a:t>
            </a:r>
          </a:p>
          <a:p>
            <a:pPr lvl="1"/>
            <a:r>
              <a:rPr lang="en-US" dirty="0"/>
              <a:t>4 Experimental Course requests (EC forms)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1498" y="947448"/>
            <a:ext cx="228164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01559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7110"/>
            <a:ext cx="8991600" cy="4988660"/>
          </a:xfrm>
        </p:spPr>
        <p:txBody>
          <a:bodyPr/>
          <a:lstStyle/>
          <a:p>
            <a:r>
              <a:rPr lang="en-US" sz="2800" dirty="0"/>
              <a:t>Program Changes (PC) Requested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1" indent="-231775">
              <a:spcBef>
                <a:spcPts val="600"/>
              </a:spcBef>
              <a:tabLst>
                <a:tab pos="1943100" algn="l"/>
              </a:tabLst>
            </a:pPr>
            <a:r>
              <a:rPr lang="en-US" sz="2400" dirty="0"/>
              <a:t>File: 346.8	GEO SCI-CT : </a:t>
            </a:r>
            <a:r>
              <a:rPr lang="en-US" sz="2400" dirty="0" err="1"/>
              <a:t>Geoenvironmental</a:t>
            </a:r>
            <a:r>
              <a:rPr lang="en-US" sz="2400" dirty="0"/>
              <a:t> Science and Engineering CT</a:t>
            </a:r>
          </a:p>
          <a:p>
            <a:pPr marL="225425" lvl="1" indent="0">
              <a:spcBef>
                <a:spcPts val="600"/>
              </a:spcBef>
              <a:buNone/>
              <a:tabLst>
                <a:tab pos="1943100" algn="l"/>
              </a:tabLst>
            </a:pPr>
            <a:endParaRPr lang="en-US" sz="2400" dirty="0"/>
          </a:p>
          <a:p>
            <a:pPr marL="225425" lvl="1" indent="0">
              <a:buNone/>
              <a:tabLst>
                <a:tab pos="1943100" algn="l"/>
              </a:tabLst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248C1-3BC8-48EF-A78C-2E43745AB7C0}"/>
              </a:ext>
            </a:extLst>
          </p:cNvPr>
          <p:cNvSpPr txBox="1"/>
          <p:nvPr/>
        </p:nvSpPr>
        <p:spPr>
          <a:xfrm>
            <a:off x="6072326" y="1029810"/>
            <a:ext cx="197084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 Nov 2020</a:t>
            </a:r>
          </a:p>
        </p:txBody>
      </p:sp>
    </p:spTree>
    <p:extLst>
      <p:ext uri="{BB962C8B-B14F-4D97-AF65-F5344CB8AC3E}">
        <p14:creationId xmlns:p14="http://schemas.microsoft.com/office/powerpoint/2010/main" val="342484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45" y="1616926"/>
            <a:ext cx="8590191" cy="4783873"/>
          </a:xfrm>
        </p:spPr>
        <p:txBody>
          <a:bodyPr/>
          <a:lstStyle/>
          <a:p>
            <a:pPr>
              <a:tabLst>
                <a:tab pos="2292350" algn="l"/>
              </a:tabLst>
            </a:pPr>
            <a:r>
              <a:rPr lang="en-US" sz="2800" dirty="0"/>
              <a:t>Course Changes (CC) Requested</a:t>
            </a:r>
          </a:p>
          <a:p>
            <a:pPr marL="0" indent="0">
              <a:buNone/>
            </a:pPr>
            <a:r>
              <a:rPr lang="en-US" sz="2400" dirty="0"/>
              <a:t>- File: 4219.12	 ARCH ENG 4850 : Building Electrical Systems</a:t>
            </a:r>
          </a:p>
          <a:p>
            <a:pPr marL="0" indent="0">
              <a:buNone/>
            </a:pPr>
            <a:r>
              <a:rPr lang="en-US" sz="2400" dirty="0"/>
              <a:t>- File: 4740	        COMP SCI 5407 : Introduction to Virtual Reality</a:t>
            </a:r>
          </a:p>
          <a:p>
            <a:pPr marL="0" indent="0">
              <a:buNone/>
            </a:pPr>
            <a:r>
              <a:rPr lang="en-US" sz="2400" dirty="0"/>
              <a:t>- File: 1909.1	 COMP SCI 6604 : Mobile, </a:t>
            </a:r>
            <a:r>
              <a:rPr lang="en-US" sz="2400" dirty="0" err="1"/>
              <a:t>IoT</a:t>
            </a:r>
            <a:r>
              <a:rPr lang="en-US" sz="2400" dirty="0"/>
              <a:t> and Sensor Computing</a:t>
            </a:r>
          </a:p>
          <a:p>
            <a:pPr marL="0" indent="0">
              <a:buNone/>
            </a:pPr>
            <a:r>
              <a:rPr lang="en-US" sz="2400" dirty="0"/>
              <a:t>- File: 4738 	 MATH 6603 : Mathematical Foundations of Finite 			               			     Element Methods II</a:t>
            </a:r>
          </a:p>
          <a:p>
            <a:pPr marL="463550" lvl="1" indent="-231775">
              <a:tabLst>
                <a:tab pos="1941513" algn="l"/>
              </a:tabLst>
            </a:pPr>
            <a:endParaRPr lang="en-US" sz="2400" dirty="0"/>
          </a:p>
          <a:p>
            <a:pPr marL="463550" lvl="1" indent="-231775">
              <a:tabLst>
                <a:tab pos="1941513" algn="l"/>
              </a:tabLst>
            </a:pPr>
            <a:endParaRPr lang="en-US" sz="2400" dirty="0"/>
          </a:p>
          <a:p>
            <a:pPr marL="463550" lvl="1" indent="-231775">
              <a:tabLst>
                <a:tab pos="1941513" algn="l"/>
              </a:tabLst>
            </a:pPr>
            <a:endParaRPr lang="en-US" sz="2400" dirty="0"/>
          </a:p>
          <a:p>
            <a:pPr marL="463550" lvl="1" indent="-231775">
              <a:tabLst>
                <a:tab pos="1941513" algn="l"/>
              </a:tabLst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1FD6E-5E86-4CA6-819C-B6F2CA3FB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224" y="457201"/>
            <a:ext cx="39052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4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45" y="1616926"/>
            <a:ext cx="9275382" cy="4783873"/>
          </a:xfrm>
        </p:spPr>
        <p:txBody>
          <a:bodyPr/>
          <a:lstStyle/>
          <a:p>
            <a:pPr marL="463550" lvl="1" indent="-231775">
              <a:tabLst>
                <a:tab pos="1941513" algn="l"/>
              </a:tabLst>
            </a:pPr>
            <a:r>
              <a:rPr lang="en-US" dirty="0"/>
              <a:t>Experimental Courses (EC) Requeste</a:t>
            </a:r>
            <a:r>
              <a:rPr lang="en-US" sz="2400" dirty="0"/>
              <a:t>d</a:t>
            </a:r>
          </a:p>
          <a:p>
            <a:pPr marL="0" indent="0">
              <a:buNone/>
            </a:pPr>
            <a:r>
              <a:rPr lang="en-US" sz="2400" dirty="0"/>
              <a:t>- File: 4737 	AERO ENG 6001.004 : Computational Plasma Physics and Modern Scientific Programming</a:t>
            </a:r>
          </a:p>
          <a:p>
            <a:pPr marL="0" indent="0">
              <a:buNone/>
            </a:pPr>
            <a:r>
              <a:rPr lang="en-US" sz="2400" dirty="0"/>
              <a:t>- File: 4727 	CIV ENG 5001.005 : Water Treatment Challenges: Desalination, Metals, and Water Reuse</a:t>
            </a:r>
          </a:p>
          <a:p>
            <a:pPr marL="0" indent="0">
              <a:buNone/>
            </a:pPr>
            <a:r>
              <a:rPr lang="en-US" sz="2400" dirty="0"/>
              <a:t>- File: 4741 	COMP SCI 6001.006 : Introduction to Augmented and Virtual Reality</a:t>
            </a:r>
          </a:p>
          <a:p>
            <a:pPr marL="0" indent="0">
              <a:buNone/>
            </a:pPr>
            <a:r>
              <a:rPr lang="en-US" sz="2400" dirty="0"/>
              <a:t>- File: 4739	       MECH ENG 6001.004 : Design for Additive Manufacturing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14F31-FA7F-48BC-9CCF-8557643C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734" y="457201"/>
            <a:ext cx="39052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6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72322"/>
            <a:ext cx="8534400" cy="4828478"/>
          </a:xfrm>
        </p:spPr>
        <p:txBody>
          <a:bodyPr/>
          <a:lstStyle/>
          <a:p>
            <a:r>
              <a:rPr lang="en-US" dirty="0"/>
              <a:t>Curriculum committee moves for FS to approve the PC and CC form actions</a:t>
            </a:r>
          </a:p>
          <a:p>
            <a:r>
              <a:rPr lang="en-US" dirty="0"/>
              <a:t>Discussion: Questions or comments?</a:t>
            </a:r>
          </a:p>
          <a:p>
            <a:pPr>
              <a:tabLst>
                <a:tab pos="229235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F1830-BD69-4E2F-9E8A-7C7FCDE1E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25" y="544080"/>
            <a:ext cx="39052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7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743" y="1616926"/>
            <a:ext cx="9271921" cy="4783873"/>
          </a:xfrm>
        </p:spPr>
        <p:txBody>
          <a:bodyPr/>
          <a:lstStyle/>
          <a:p>
            <a:pPr marL="0" indent="0" algn="ctr">
              <a:buNone/>
              <a:tabLst>
                <a:tab pos="2292350" algn="l"/>
              </a:tabLst>
            </a:pPr>
            <a:r>
              <a:rPr lang="en-US" sz="2800" dirty="0"/>
              <a:t>For Informational Purposes; No Senate Approval Required</a:t>
            </a:r>
          </a:p>
          <a:p>
            <a:pPr>
              <a:tabLst>
                <a:tab pos="2292350" algn="l"/>
              </a:tabLst>
            </a:pPr>
            <a:r>
              <a:rPr lang="en-US" sz="2800" dirty="0"/>
              <a:t>Experimental Course (EC) Requests</a:t>
            </a:r>
          </a:p>
          <a:p>
            <a:pPr marL="0" indent="0">
              <a:buNone/>
            </a:pPr>
            <a:r>
              <a:rPr lang="en-US" sz="2800" dirty="0"/>
              <a:t>- File: 4737	AERO ENG 6001.004 : Computational Plasma Physics and Modern Scientific Programming</a:t>
            </a:r>
          </a:p>
          <a:p>
            <a:pPr marL="0" indent="0">
              <a:buNone/>
            </a:pPr>
            <a:r>
              <a:rPr lang="en-US" sz="2800" dirty="0"/>
              <a:t>- File: 4727	CIV ENG 5001.005 : Water Treatment Challenges: Desalination, Metals, and Water Reuse</a:t>
            </a:r>
          </a:p>
          <a:p>
            <a:pPr marL="0" indent="0">
              <a:buNone/>
            </a:pPr>
            <a:r>
              <a:rPr lang="en-US" sz="2800" dirty="0"/>
              <a:t>- File: 4741	COMP SCI 6001.006 : Introduction to Augmented and Virtual Reality</a:t>
            </a:r>
          </a:p>
          <a:p>
            <a:pPr marL="0" indent="0">
              <a:buNone/>
            </a:pPr>
            <a:r>
              <a:rPr lang="en-US" sz="2800" dirty="0"/>
              <a:t>- File: 4739	MECH ENG 6001.004 : Design for Additive Manufacturing</a:t>
            </a:r>
          </a:p>
          <a:p>
            <a:pPr marL="463550" lvl="1" indent="-231775">
              <a:tabLst>
                <a:tab pos="1658938" algn="l"/>
              </a:tabLst>
            </a:pPr>
            <a:endParaRPr lang="en-US" sz="2400" dirty="0"/>
          </a:p>
          <a:p>
            <a:pPr marL="463550" lvl="1" indent="-231775">
              <a:tabLst>
                <a:tab pos="1658938" algn="l"/>
              </a:tabLst>
            </a:pPr>
            <a:endParaRPr lang="en-US" sz="2000" dirty="0"/>
          </a:p>
          <a:p>
            <a:pPr marL="463550" lvl="1" indent="-231775">
              <a:tabLst>
                <a:tab pos="1658938" algn="l"/>
              </a:tabLst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D1E03-4FA0-448F-BCD5-6E3AD60FA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490" y="457201"/>
            <a:ext cx="39052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6120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8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9_Custom Design">
  <a:themeElements>
    <a:clrScheme name="Custom 6">
      <a:dk1>
        <a:srgbClr val="003B49"/>
      </a:dk1>
      <a:lt1>
        <a:srgbClr val="E8D3A2"/>
      </a:lt1>
      <a:dk2>
        <a:srgbClr val="003B49"/>
      </a:dk2>
      <a:lt2>
        <a:srgbClr val="FFFFFF"/>
      </a:lt2>
      <a:accent1>
        <a:srgbClr val="003B49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0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3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4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6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7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8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9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0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3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2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25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6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7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8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9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30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3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4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1_Custom Design">
  <a:themeElements>
    <a:clrScheme name="Custom 4">
      <a:dk1>
        <a:srgbClr val="003B49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4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6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15823</TotalTime>
  <Words>323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41</vt:i4>
      </vt:variant>
      <vt:variant>
        <vt:lpstr>Slide Titles</vt:lpstr>
      </vt:variant>
      <vt:variant>
        <vt:i4>7</vt:i4>
      </vt:variant>
    </vt:vector>
  </HeadingPairs>
  <TitlesOfParts>
    <vt:vector size="56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1_Custom Design</vt:lpstr>
      <vt:lpstr>2_Custom Design</vt:lpstr>
      <vt:lpstr>3_Custom Design</vt:lpstr>
      <vt:lpstr>4_Custom Design</vt:lpstr>
      <vt:lpstr>61_Custom Design</vt:lpstr>
      <vt:lpstr>62_Custom Design</vt:lpstr>
      <vt:lpstr>64_Custom Design</vt:lpstr>
      <vt:lpstr>65_Custom Design</vt:lpstr>
      <vt:lpstr>66_Custom Design</vt:lpstr>
      <vt:lpstr>5_Custom Design</vt:lpstr>
      <vt:lpstr>6_Custom Design</vt:lpstr>
      <vt:lpstr>7_Custom Design</vt:lpstr>
      <vt:lpstr>Intro Page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31_Custom Design</vt:lpstr>
      <vt:lpstr>32_Custom Design</vt:lpstr>
      <vt:lpstr>33_Custom Design</vt:lpstr>
      <vt:lpstr>34_Custom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House, Misty M.</cp:lastModifiedBy>
  <cp:revision>309</cp:revision>
  <cp:lastPrinted>2019-03-21T17:27:19Z</cp:lastPrinted>
  <dcterms:created xsi:type="dcterms:W3CDTF">2014-10-14T00:51:43Z</dcterms:created>
  <dcterms:modified xsi:type="dcterms:W3CDTF">2021-01-11T20:53:16Z</dcterms:modified>
</cp:coreProperties>
</file>